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colors8.xml" ContentType="application/vnd.ms-office.chartcolorstyle+xml"/>
  <Override PartName="/ppt/charts/style2.xml" ContentType="application/vnd.ms-office.chartstyle+xml"/>
  <Override PartName="/ppt/charts/style15.xml" ContentType="application/vnd.ms-office.chart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6.xml" ContentType="application/vnd.ms-office.chartcolorstyle+xml"/>
  <Override PartName="/ppt/charts/style13.xml" ContentType="application/vnd.ms-office.chart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charts/colors4.xml" ContentType="application/vnd.ms-office.chartcolorstyle+xml"/>
  <Override PartName="/ppt/charts/style11.xml" ContentType="application/vnd.ms-office.chartstyle+xml"/>
  <Default Extension="rels" ContentType="application/vnd.openxmlformats-package.relationships+xml"/>
  <Default Extension="xml" ContentType="application/xml"/>
  <Override PartName="/ppt/slideLayouts/slideLayout13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olors2.xml" ContentType="application/vnd.ms-office.chartcolorstyle+xml"/>
  <Override PartName="/ppt/charts/colors14.xml" ContentType="application/vnd.ms-office.chartcolorstyl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olors12.xml" ContentType="application/vnd.ms-office.chartcolorstyle+xml"/>
  <Override PartName="/ppt/charts/chart7.xml" ContentType="application/vnd.openxmlformats-officedocument.drawingml.chart+xml"/>
  <Override PartName="/ppt/charts/colors10.xml" ContentType="application/vnd.ms-office.chartcolorstyle+xml"/>
  <Override PartName="/ppt/charts/style7.xml" ContentType="application/vnd.ms-office.chartstyle+xml"/>
  <Override PartName="/ppt/charts/style9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charts/style3.xml" ContentType="application/vnd.ms-office.chartstyl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  <Override PartName="/ppt/charts/style14.xml" ContentType="application/vnd.ms-office.chartstyle+xml"/>
  <Override PartName="/ppt/charts/colors9.xml" ContentType="application/vnd.ms-office.chartcolor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  <Override PartName="/ppt/charts/colors7.xml" ContentType="application/vnd.ms-office.chartcolorstyle+xml"/>
  <Override PartName="/ppt/charts/style12.xml" ContentType="application/vnd.ms-office.chart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charts/style10.xml" ContentType="application/vnd.ms-office.chartstyle+xml"/>
  <Override PartName="/ppt/charts/colors5.xml" ContentType="application/vnd.ms-office.chartcolorstyle+xml"/>
  <Override PartName="/ppt/charts/colors15.xml" ContentType="application/vnd.ms-office.chartcolorstyl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charts/colors3.xml" ContentType="application/vnd.ms-office.chartcolorstyle+xml"/>
  <Override PartName="/ppt/charts/colors13.xml" ContentType="application/vnd.ms-office.chartcolorstyl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olors1.xml" ContentType="application/vnd.ms-office.chartcolorstyle+xml"/>
  <Override PartName="/ppt/charts/colors1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charts/style6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C7C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54" d="100"/>
          <a:sy n="54" d="100"/>
        </p:scale>
        <p:origin x="-144" y="-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Foglio_di_lavoro_di_Microsoft_Office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Foglio_di_lavoro_di_Microsoft_Office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Foglio_di_lavoro_di_Microsoft_Office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Foglio_di_lavoro_di_Microsoft_Office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Foglio_di_lavoro_di_Microsoft_Office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Foglio_di_lavoro_di_Microsoft_Office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Foglio_di_lavoro_di_Microsoft_Office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Foglio_di_lavoro_di_Microsoft_Office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Foglio_di_lavoro_di_Microsoft_Office_Excel9.xlsx"/><Relationship Id="rId4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Foglio_di_lavoro_di_Microsoft_Office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Foglio_di_lavoro_di_Microsoft_Office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Style" Target="style12.xml"/><Relationship Id="rId2" Type="http://schemas.microsoft.com/office/2011/relationships/chartColorStyle" Target="colors12.xml"/><Relationship Id="rId1" Type="http://schemas.openxmlformats.org/officeDocument/2006/relationships/package" Target="../embeddings/Foglio_di_lavoro_di_Microsoft_Office_Excel12.xlsx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Style" Target="style13.xml"/><Relationship Id="rId2" Type="http://schemas.microsoft.com/office/2011/relationships/chartColorStyle" Target="colors13.xml"/><Relationship Id="rId1" Type="http://schemas.openxmlformats.org/officeDocument/2006/relationships/package" Target="../embeddings/Foglio_di_lavoro_di_Microsoft_Office_Excel13.xlsx"/></Relationships>
</file>

<file path=ppt/charts/_rels/chart14.xml.rels><?xml version="1.0" encoding="UTF-8" standalone="yes"?>
<Relationships xmlns="http://schemas.openxmlformats.org/package/2006/relationships"><Relationship Id="rId3" Type="http://schemas.microsoft.com/office/2011/relationships/chartStyle" Target="style14.xml"/><Relationship Id="rId2" Type="http://schemas.microsoft.com/office/2011/relationships/chartColorStyle" Target="colors14.xml"/><Relationship Id="rId1" Type="http://schemas.openxmlformats.org/officeDocument/2006/relationships/package" Target="../embeddings/Foglio_di_lavoro_di_Microsoft_Office_Excel14.xlsx"/></Relationships>
</file>

<file path=ppt/charts/_rels/chart15.xml.rels><?xml version="1.0" encoding="UTF-8" standalone="yes"?>
<Relationships xmlns="http://schemas.openxmlformats.org/package/2006/relationships"><Relationship Id="rId3" Type="http://schemas.microsoft.com/office/2011/relationships/chartStyle" Target="style15.xml"/><Relationship Id="rId2" Type="http://schemas.microsoft.com/office/2011/relationships/chartColorStyle" Target="colors15.xml"/><Relationship Id="rId1" Type="http://schemas.openxmlformats.org/officeDocument/2006/relationships/package" Target="../embeddings/Foglio_di_lavoro_di_Microsoft_Office_Excel1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5554933421987386E-2"/>
          <c:y val="0.21950300443979542"/>
          <c:w val="0.93481595539302353"/>
          <c:h val="0.60557421154505275"/>
        </c:manualLayout>
      </c:layout>
      <c:pie3D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is EWTD enforced?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fully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38.89</c:v>
                </c:pt>
                <c:pt idx="1">
                  <c:v>11.11</c:v>
                </c:pt>
                <c:pt idx="2">
                  <c:v>50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title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plotArea>
      <c:layout/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Countries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Foglio1!$A$2:$A$6</c:f>
              <c:strCache>
                <c:ptCount val="5"/>
                <c:pt idx="0">
                  <c:v>daily working time</c:v>
                </c:pt>
                <c:pt idx="1">
                  <c:v>weekly working time</c:v>
                </c:pt>
                <c:pt idx="2">
                  <c:v>compensatory rest (daily or weekly)</c:v>
                </c:pt>
                <c:pt idx="3">
                  <c:v>annual leave</c:v>
                </c:pt>
                <c:pt idx="4">
                  <c:v>other</c:v>
                </c:pt>
              </c:strCache>
            </c:strRef>
          </c:cat>
          <c:val>
            <c:numRef>
              <c:f>Foglio1!$B$2:$B$6</c:f>
              <c:numCache>
                <c:formatCode>General</c:formatCode>
                <c:ptCount val="5"/>
                <c:pt idx="0">
                  <c:v>2</c:v>
                </c:pt>
                <c:pt idx="1">
                  <c:v>1</c:v>
                </c:pt>
                <c:pt idx="2">
                  <c:v>4</c:v>
                </c:pt>
                <c:pt idx="3">
                  <c:v>4</c:v>
                </c:pt>
                <c:pt idx="4">
                  <c:v>1</c:v>
                </c:pt>
              </c:numCache>
            </c:numRef>
          </c:val>
        </c:ser>
        <c:gapWidth val="219"/>
        <c:overlap val="-27"/>
        <c:axId val="189037952"/>
        <c:axId val="189064320"/>
      </c:barChart>
      <c:catAx>
        <c:axId val="18903795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9064320"/>
        <c:crosses val="autoZero"/>
        <c:auto val="1"/>
        <c:lblAlgn val="ctr"/>
        <c:lblOffset val="100"/>
      </c:catAx>
      <c:valAx>
        <c:axId val="1890643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903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dirty="0" err="1" smtClean="0"/>
              <a:t>Compensatory</a:t>
            </a:r>
            <a:r>
              <a:rPr lang="it-IT" dirty="0" smtClean="0"/>
              <a:t> </a:t>
            </a:r>
            <a:r>
              <a:rPr lang="it-IT" dirty="0" err="1" smtClean="0"/>
              <a:t>rest</a:t>
            </a:r>
            <a:endParaRPr lang="it-IT" dirty="0"/>
          </a:p>
        </c:rich>
      </c:tx>
      <c:layout/>
      <c:spPr>
        <a:noFill/>
        <a:ln>
          <a:noFill/>
        </a:ln>
        <a:effectLst/>
      </c:spPr>
    </c:title>
    <c:plotArea>
      <c:layout/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compensatory rest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yes, 11 hours or more</c:v>
                </c:pt>
                <c:pt idx="1">
                  <c:v>yes, shorter than 11 hours</c:v>
                </c:pt>
                <c:pt idx="2">
                  <c:v>NO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13</c:v>
                </c:pt>
                <c:pt idx="1">
                  <c:v>2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yes, 11 hours or more</c:v>
                </c:pt>
                <c:pt idx="1">
                  <c:v>yes, shorter than 11 hours</c:v>
                </c:pt>
                <c:pt idx="2">
                  <c:v>NO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yes, 11 hours or more</c:v>
                </c:pt>
                <c:pt idx="1">
                  <c:v>yes, shorter than 11 hours</c:v>
                </c:pt>
                <c:pt idx="2">
                  <c:v>NO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51808256"/>
        <c:axId val="151814144"/>
      </c:barChart>
      <c:catAx>
        <c:axId val="15180825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1814144"/>
        <c:crosses val="autoZero"/>
        <c:auto val="1"/>
        <c:lblAlgn val="ctr"/>
        <c:lblOffset val="100"/>
      </c:catAx>
      <c:valAx>
        <c:axId val="1518141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1808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0.11184262773739069"/>
          <c:y val="2.9223937505504449E-2"/>
          <c:w val="0.87671075479636529"/>
          <c:h val="0.77401600769195622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Colonna3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Exceptional circumstances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</c:ser>
        <c:gapWidth val="219"/>
        <c:overlap val="-27"/>
        <c:axId val="151709184"/>
        <c:axId val="151710720"/>
      </c:barChart>
      <c:catAx>
        <c:axId val="1517091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1710720"/>
        <c:crosses val="autoZero"/>
        <c:auto val="1"/>
        <c:lblAlgn val="ctr"/>
        <c:lblOffset val="100"/>
      </c:catAx>
      <c:valAx>
        <c:axId val="15171072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1709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>
        <c:manualLayout>
          <c:layoutTarget val="inner"/>
          <c:xMode val="edge"/>
          <c:yMode val="edge"/>
          <c:x val="0.11184262773739069"/>
          <c:y val="2.9223937505504449E-2"/>
          <c:w val="0.87671075479636529"/>
          <c:h val="0.77401600769195622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Colonna3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Foglio1!$A$2:$A$4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it depends on staff resources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8</c:v>
                </c:pt>
                <c:pt idx="1">
                  <c:v>4</c:v>
                </c:pt>
                <c:pt idx="2">
                  <c:v>6</c:v>
                </c:pt>
              </c:numCache>
            </c:numRef>
          </c:val>
        </c:ser>
        <c:gapWidth val="219"/>
        <c:overlap val="-27"/>
        <c:axId val="153031808"/>
        <c:axId val="153033344"/>
      </c:barChart>
      <c:catAx>
        <c:axId val="15303180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3033344"/>
        <c:crosses val="autoZero"/>
        <c:auto val="1"/>
        <c:lblAlgn val="ctr"/>
        <c:lblOffset val="100"/>
      </c:catAx>
      <c:valAx>
        <c:axId val="1530333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3031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less than 11hours</c:v>
                </c:pt>
                <c:pt idx="1">
                  <c:v>from 11 to 24 hours</c:v>
                </c:pt>
                <c:pt idx="2">
                  <c:v>more than 24 hours</c:v>
                </c:pt>
                <c:pt idx="3">
                  <c:v>other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0</c:v>
                </c:pt>
                <c:pt idx="1">
                  <c:v>11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less than 11hours</c:v>
                </c:pt>
                <c:pt idx="1">
                  <c:v>from 11 to 24 hours</c:v>
                </c:pt>
                <c:pt idx="2">
                  <c:v>more than 24 hours</c:v>
                </c:pt>
                <c:pt idx="3">
                  <c:v>other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less than 11hours</c:v>
                </c:pt>
                <c:pt idx="1">
                  <c:v>from 11 to 24 hours</c:v>
                </c:pt>
                <c:pt idx="2">
                  <c:v>more than 24 hours</c:v>
                </c:pt>
                <c:pt idx="3">
                  <c:v>other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55044480"/>
        <c:axId val="155046272"/>
      </c:barChart>
      <c:catAx>
        <c:axId val="1550444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046272"/>
        <c:crosses val="autoZero"/>
        <c:auto val="1"/>
        <c:lblAlgn val="ctr"/>
        <c:lblOffset val="100"/>
      </c:catAx>
      <c:valAx>
        <c:axId val="15504627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04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0.11184262773739069"/>
          <c:y val="2.9223937505504449E-2"/>
          <c:w val="0.87671075479636529"/>
          <c:h val="0.77401600769195622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Colonna3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Foglio1!$A$2:$A$4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Foglio1!$B$2:$B$4</c:f>
              <c:numCache>
                <c:formatCode>General</c:formatCode>
                <c:ptCount val="3"/>
                <c:pt idx="0">
                  <c:v>17</c:v>
                </c:pt>
                <c:pt idx="1">
                  <c:v>1</c:v>
                </c:pt>
              </c:numCache>
            </c:numRef>
          </c:val>
        </c:ser>
        <c:gapWidth val="219"/>
        <c:overlap val="-27"/>
        <c:axId val="154897792"/>
        <c:axId val="154924160"/>
      </c:barChart>
      <c:catAx>
        <c:axId val="1548977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4924160"/>
        <c:crosses val="autoZero"/>
        <c:auto val="1"/>
        <c:lblAlgn val="ctr"/>
        <c:lblOffset val="100"/>
      </c:catAx>
      <c:valAx>
        <c:axId val="1549241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4897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0.11200349248734801"/>
          <c:y val="7.1727446634075237E-2"/>
          <c:w val="0.84124184554517734"/>
          <c:h val="0.79513598315772427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12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54969216"/>
        <c:axId val="154970752"/>
      </c:barChart>
      <c:catAx>
        <c:axId val="15496921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4970752"/>
        <c:crosses val="autoZero"/>
        <c:auto val="1"/>
        <c:lblAlgn val="ctr"/>
        <c:lblOffset val="100"/>
      </c:catAx>
      <c:valAx>
        <c:axId val="15497075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4969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>
        <c:manualLayout>
          <c:layoutTarget val="inner"/>
          <c:xMode val="edge"/>
          <c:yMode val="edge"/>
          <c:x val="0.11184262773739069"/>
          <c:y val="2.9223937505504449E-2"/>
          <c:w val="0.70958067713855277"/>
          <c:h val="0.59559702497890776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period of compensation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rest shorter or equal to 12 hours</c:v>
                </c:pt>
                <c:pt idx="1">
                  <c:v>rest between 12 and 24 hours</c:v>
                </c:pt>
                <c:pt idx="2">
                  <c:v>rest longer than 24 hours</c:v>
                </c:pt>
                <c:pt idx="3">
                  <c:v>there isn't any rest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3</c:v>
                </c:pt>
                <c:pt idx="1">
                  <c:v>1</c:v>
                </c:pt>
                <c:pt idx="2">
                  <c:v>1</c:v>
                </c:pt>
                <c:pt idx="3">
                  <c:v>7</c:v>
                </c:pt>
              </c:numCache>
            </c:numRef>
          </c:val>
        </c:ser>
        <c:gapWidth val="219"/>
        <c:overlap val="-27"/>
        <c:axId val="154926080"/>
        <c:axId val="155017984"/>
      </c:barChart>
      <c:catAx>
        <c:axId val="15492608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017984"/>
        <c:crosses val="autoZero"/>
        <c:auto val="1"/>
        <c:lblAlgn val="ctr"/>
        <c:lblOffset val="100"/>
      </c:catAx>
      <c:valAx>
        <c:axId val="1550179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4926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0.11200349248734801"/>
          <c:y val="7.1727446634075237E-2"/>
          <c:w val="0.84124184554517734"/>
          <c:h val="0.79513598315772427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6 hours</c:v>
                </c:pt>
                <c:pt idx="1">
                  <c:v>12 hours</c:v>
                </c:pt>
                <c:pt idx="2">
                  <c:v>24 hours</c:v>
                </c:pt>
                <c:pt idx="3">
                  <c:v>other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0</c:v>
                </c:pt>
                <c:pt idx="1">
                  <c:v>3</c:v>
                </c:pt>
                <c:pt idx="2">
                  <c:v>9</c:v>
                </c:pt>
                <c:pt idx="3">
                  <c:v>6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6 hours</c:v>
                </c:pt>
                <c:pt idx="1">
                  <c:v>12 hours</c:v>
                </c:pt>
                <c:pt idx="2">
                  <c:v>24 hours</c:v>
                </c:pt>
                <c:pt idx="3">
                  <c:v>other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6 hours</c:v>
                </c:pt>
                <c:pt idx="1">
                  <c:v>12 hours</c:v>
                </c:pt>
                <c:pt idx="2">
                  <c:v>24 hours</c:v>
                </c:pt>
                <c:pt idx="3">
                  <c:v>other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55489024"/>
        <c:axId val="155490560"/>
      </c:barChart>
      <c:catAx>
        <c:axId val="1554890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490560"/>
        <c:crosses val="autoZero"/>
        <c:auto val="1"/>
        <c:lblAlgn val="ctr"/>
        <c:lblOffset val="100"/>
      </c:catAx>
      <c:valAx>
        <c:axId val="15549056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489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>
        <c:manualLayout>
          <c:layoutTarget val="inner"/>
          <c:xMode val="edge"/>
          <c:yMode val="edge"/>
          <c:x val="0.11184262773739069"/>
          <c:y val="2.9223937505504449E-2"/>
          <c:w val="0.70958067713855277"/>
          <c:h val="0.59559702497890776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Colonna3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fully consensual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9</c:v>
                </c:pt>
                <c:pt idx="1">
                  <c:v>7</c:v>
                </c:pt>
                <c:pt idx="2">
                  <c:v>3</c:v>
                </c:pt>
              </c:numCache>
            </c:numRef>
          </c:val>
        </c:ser>
        <c:gapWidth val="219"/>
        <c:overlap val="-27"/>
        <c:axId val="155188224"/>
        <c:axId val="155517696"/>
      </c:barChart>
      <c:catAx>
        <c:axId val="15518822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517696"/>
        <c:crosses val="autoZero"/>
        <c:auto val="1"/>
        <c:lblAlgn val="ctr"/>
        <c:lblOffset val="100"/>
      </c:catAx>
      <c:valAx>
        <c:axId val="15551769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188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0.11200349248734801"/>
          <c:y val="7.1727446634075237E-2"/>
          <c:w val="0.84124184554517734"/>
          <c:h val="0.79513598315772427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apply to my country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10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apply to my country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not apply to my country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55858048"/>
        <c:axId val="155859584"/>
      </c:barChart>
      <c:catAx>
        <c:axId val="15585804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859584"/>
        <c:crosses val="autoZero"/>
        <c:auto val="1"/>
        <c:lblAlgn val="ctr"/>
        <c:lblOffset val="100"/>
      </c:catAx>
      <c:valAx>
        <c:axId val="15585958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5858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>
        <c:manualLayout>
          <c:layoutTarget val="inner"/>
          <c:xMode val="edge"/>
          <c:yMode val="edge"/>
          <c:x val="0.11184262773739069"/>
          <c:y val="2.9223937505504449E-2"/>
          <c:w val="0.70958067713855277"/>
          <c:h val="0.59559702497890776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Colonna3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Yes, but don't care</c:v>
                </c:pt>
                <c:pt idx="1">
                  <c:v>Yes and they fully enforce EWTD</c:v>
                </c:pt>
                <c:pt idx="2">
                  <c:v>Yes, but management department doesn't allow a rest period</c:v>
                </c:pt>
                <c:pt idx="3">
                  <c:v>No, they are not aware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</c:numCache>
            </c:numRef>
          </c:val>
        </c:ser>
        <c:gapWidth val="219"/>
        <c:overlap val="-27"/>
        <c:axId val="182586368"/>
        <c:axId val="182662656"/>
      </c:barChart>
      <c:catAx>
        <c:axId val="18258636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2662656"/>
        <c:crosses val="autoZero"/>
        <c:auto val="1"/>
        <c:lblAlgn val="ctr"/>
        <c:lblOffset val="100"/>
      </c:catAx>
      <c:valAx>
        <c:axId val="182662656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2586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t-IT"/>
  <c:chart>
    <c:autoTitleDeleted val="1"/>
    <c:plotArea>
      <c:layout>
        <c:manualLayout>
          <c:layoutTarget val="inner"/>
          <c:xMode val="edge"/>
          <c:yMode val="edge"/>
          <c:x val="7.6125282396959426E-2"/>
          <c:y val="4.2956138055608765E-2"/>
          <c:w val="0.84124184554517734"/>
          <c:h val="0.79513598315772427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only in some period of the year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</c:v>
                </c:pt>
                <c:pt idx="1">
                  <c:v>11</c:v>
                </c:pt>
                <c:pt idx="2">
                  <c:v>3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only in some period of the year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3"/>
                <c:pt idx="0">
                  <c:v>YES</c:v>
                </c:pt>
                <c:pt idx="1">
                  <c:v>NO</c:v>
                </c:pt>
                <c:pt idx="2">
                  <c:v>only in some period of the year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98187264"/>
        <c:axId val="198234112"/>
      </c:barChart>
      <c:catAx>
        <c:axId val="19818726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8234112"/>
        <c:crosses val="autoZero"/>
        <c:auto val="1"/>
        <c:lblAlgn val="ctr"/>
        <c:lblOffset val="100"/>
      </c:catAx>
      <c:valAx>
        <c:axId val="198234112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818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it-IT"/>
  <c:chart>
    <c:autoTitleDeleted val="1"/>
    <c:plotArea>
      <c:layout>
        <c:manualLayout>
          <c:layoutTarget val="inner"/>
          <c:xMode val="edge"/>
          <c:yMode val="edge"/>
          <c:x val="7.6125282396959426E-2"/>
          <c:y val="4.2956138055608765E-2"/>
          <c:w val="0.84124184554517734"/>
          <c:h val="0.79513598315772427"/>
        </c:manualLayout>
      </c:layout>
      <c:barChart>
        <c:barDir val="col"/>
        <c:grouping val="clustered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only a part but I can use them later</c:v>
                </c:pt>
                <c:pt idx="3">
                  <c:v>only a part and I can't use them later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9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Colonna2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only a part but I can use them later</c:v>
                </c:pt>
                <c:pt idx="3">
                  <c:v>only a part and I can't use them later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Colonna1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Foglio1!$A$2:$A$5</c:f>
              <c:strCache>
                <c:ptCount val="4"/>
                <c:pt idx="0">
                  <c:v>YES</c:v>
                </c:pt>
                <c:pt idx="1">
                  <c:v>NO</c:v>
                </c:pt>
                <c:pt idx="2">
                  <c:v>only a part but I can use them later</c:v>
                </c:pt>
                <c:pt idx="3">
                  <c:v>only a part and I can't use them later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</c:numCache>
            </c:numRef>
          </c:val>
        </c:ser>
        <c:gapWidth val="219"/>
        <c:overlap val="-27"/>
        <c:axId val="198664576"/>
        <c:axId val="198817280"/>
      </c:barChart>
      <c:catAx>
        <c:axId val="19866457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8817280"/>
        <c:crosses val="autoZero"/>
        <c:auto val="1"/>
        <c:lblAlgn val="ctr"/>
        <c:lblOffset val="100"/>
      </c:catAx>
      <c:valAx>
        <c:axId val="198817280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866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0.58518</cdr:x>
      <cdr:y>0.78275</cdr:y>
    </cdr:from>
    <cdr:to>
      <cdr:x>0.94869</cdr:x>
      <cdr:y>0.97706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2445672" y="3120134"/>
          <a:ext cx="1519268" cy="7745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it-IT" sz="1100" i="1" dirty="0" smtClean="0">
              <a:solidFill>
                <a:srgbClr val="0070C0"/>
              </a:solidFill>
              <a:latin typeface="Bookman Old Style" panose="02050604050505020204" pitchFamily="18" charset="0"/>
            </a:rPr>
            <a:t>Cyprus, </a:t>
          </a:r>
          <a:r>
            <a:rPr lang="it-IT" sz="1100" i="1" dirty="0" err="1" smtClean="0">
              <a:solidFill>
                <a:srgbClr val="0070C0"/>
              </a:solidFill>
              <a:latin typeface="Bookman Old Style" panose="02050604050505020204" pitchFamily="18" charset="0"/>
            </a:rPr>
            <a:t>Spain</a:t>
          </a:r>
          <a:r>
            <a:rPr lang="it-IT" sz="1100" i="1" dirty="0" smtClean="0">
              <a:solidFill>
                <a:srgbClr val="0070C0"/>
              </a:solidFill>
              <a:latin typeface="Bookman Old Style" panose="02050604050505020204" pitchFamily="18" charset="0"/>
            </a:rPr>
            <a:t>, </a:t>
          </a:r>
          <a:r>
            <a:rPr lang="it-IT" sz="1100" i="1" dirty="0" err="1" smtClean="0">
              <a:solidFill>
                <a:srgbClr val="0070C0"/>
              </a:solidFill>
              <a:latin typeface="Bookman Old Style" panose="02050604050505020204" pitchFamily="18" charset="0"/>
            </a:rPr>
            <a:t>Italy</a:t>
          </a:r>
          <a:r>
            <a:rPr lang="it-IT" sz="1100" i="1" dirty="0" smtClean="0">
              <a:solidFill>
                <a:srgbClr val="0070C0"/>
              </a:solidFill>
              <a:latin typeface="Bookman Old Style" panose="02050604050505020204" pitchFamily="18" charset="0"/>
            </a:rPr>
            <a:t>, </a:t>
          </a:r>
          <a:r>
            <a:rPr lang="it-IT" sz="1100" i="1" dirty="0" err="1" smtClean="0">
              <a:solidFill>
                <a:srgbClr val="0070C0"/>
              </a:solidFill>
              <a:latin typeface="Bookman Old Style" panose="02050604050505020204" pitchFamily="18" charset="0"/>
            </a:rPr>
            <a:t>Turkey</a:t>
          </a:r>
          <a:r>
            <a:rPr lang="it-IT" sz="1100" i="1" dirty="0" smtClean="0">
              <a:solidFill>
                <a:srgbClr val="0070C0"/>
              </a:solidFill>
              <a:latin typeface="Bookman Old Style" panose="02050604050505020204" pitchFamily="18" charset="0"/>
            </a:rPr>
            <a:t>, Portugal </a:t>
          </a:r>
          <a:r>
            <a:rPr lang="it-IT" i="1" dirty="0" err="1">
              <a:solidFill>
                <a:srgbClr val="0070C0"/>
              </a:solidFill>
              <a:latin typeface="Bookman Old Style" panose="02050604050505020204" pitchFamily="18" charset="0"/>
            </a:rPr>
            <a:t>C</a:t>
          </a:r>
          <a:r>
            <a:rPr lang="it-IT" sz="1100" i="1" dirty="0" err="1" smtClean="0">
              <a:solidFill>
                <a:srgbClr val="0070C0"/>
              </a:solidFill>
              <a:latin typeface="Bookman Old Style" panose="02050604050505020204" pitchFamily="18" charset="0"/>
            </a:rPr>
            <a:t>roatia</a:t>
          </a:r>
          <a:r>
            <a:rPr lang="it-IT" sz="1100" i="1" dirty="0" smtClean="0">
              <a:solidFill>
                <a:srgbClr val="0070C0"/>
              </a:solidFill>
              <a:latin typeface="Bookman Old Style" panose="02050604050505020204" pitchFamily="18" charset="0"/>
            </a:rPr>
            <a:t> , the Netherlands</a:t>
          </a:r>
          <a:endParaRPr lang="it-IT" sz="1100" i="1" dirty="0">
            <a:solidFill>
              <a:srgbClr val="0070C0"/>
            </a:solidFill>
            <a:latin typeface="Bookman Old Style" panose="02050604050505020204" pitchFamily="18" charset="0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6/3/2018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chart" Target="../charts/char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3.jpeg"/><Relationship Id="rId4" Type="http://schemas.openxmlformats.org/officeDocument/2006/relationships/chart" Target="../charts/chart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8.xml"/><Relationship Id="rId5" Type="http://schemas.openxmlformats.org/officeDocument/2006/relationships/image" Target="../media/image3.jpeg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0.xml"/><Relationship Id="rId5" Type="http://schemas.openxmlformats.org/officeDocument/2006/relationships/image" Target="../media/image3.jpeg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2.xml"/><Relationship Id="rId5" Type="http://schemas.openxmlformats.org/officeDocument/2006/relationships/image" Target="../media/image3.jpeg"/><Relationship Id="rId4" Type="http://schemas.openxmlformats.org/officeDocument/2006/relationships/chart" Target="../charts/char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4.xml"/><Relationship Id="rId5" Type="http://schemas.openxmlformats.org/officeDocument/2006/relationships/image" Target="../media/image3.jpeg"/><Relationship Id="rId4" Type="http://schemas.openxmlformats.org/officeDocument/2006/relationships/chart" Target="../charts/char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200" b="1" i="1" u="sng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EWTD </a:t>
            </a:r>
            <a:r>
              <a:rPr lang="it-IT" sz="3200" b="1" i="1" u="sng" dirty="0" err="1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enforcement</a:t>
            </a:r>
            <a:r>
              <a:rPr lang="it-IT" sz="3200" b="1" i="1" u="sng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 and </a:t>
            </a:r>
            <a:r>
              <a:rPr lang="it-IT" sz="3200" b="1" i="1" u="sng" dirty="0" err="1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compensatory</a:t>
            </a:r>
            <a:r>
              <a:rPr lang="it-IT" sz="3200" b="1" i="1" u="sng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 </a:t>
            </a:r>
            <a:r>
              <a:rPr lang="it-IT" sz="3200" b="1" i="1" u="sng" dirty="0" err="1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rest</a:t>
            </a:r>
            <a:endParaRPr lang="it-IT" sz="3200" b="1" i="1" u="sng" dirty="0">
              <a:solidFill>
                <a:schemeClr val="accent5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i="1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Survey</a:t>
            </a:r>
            <a:r>
              <a:rPr lang="it-IT" b="1" i="1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b="1" i="1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results</a:t>
            </a:r>
            <a:endParaRPr lang="it-IT" b="1" i="1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pic>
        <p:nvPicPr>
          <p:cNvPr id="1026" name="Picture 2" descr="Logo CESM Co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06974" y="5658090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 descr="FederaÃ§Ã£o Nacional dos MÃ©dico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37684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47669" y="564977"/>
            <a:ext cx="2892811" cy="274119"/>
          </a:xfrm>
        </p:spPr>
        <p:txBody>
          <a:bodyPr>
            <a:normAutofit fontScale="90000"/>
          </a:bodyPr>
          <a:lstStyle/>
          <a:p>
            <a:r>
              <a:rPr lang="it-IT" sz="2000" b="1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18 </a:t>
            </a:r>
            <a:r>
              <a:rPr lang="it-IT" sz="2000" b="1" dirty="0" err="1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participants</a:t>
            </a:r>
            <a:r>
              <a:rPr lang="it-IT" sz="2000" b="1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  </a:t>
            </a:r>
            <a:br>
              <a:rPr lang="it-IT" sz="2000" b="1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</a:br>
            <a:r>
              <a:rPr lang="it-IT" sz="2000" b="1" dirty="0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12 </a:t>
            </a:r>
            <a:r>
              <a:rPr lang="it-IT" sz="2000" b="1" dirty="0" err="1" smtClean="0">
                <a:solidFill>
                  <a:schemeClr val="accent5"/>
                </a:solidFill>
                <a:latin typeface="Bookman Old Style" panose="02050604050505020204" pitchFamily="18" charset="0"/>
              </a:rPr>
              <a:t>countries</a:t>
            </a:r>
            <a:endParaRPr lang="it-IT" sz="2000" b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775547" y="1124753"/>
            <a:ext cx="7766936" cy="402833"/>
          </a:xfrm>
        </p:spPr>
        <p:txBody>
          <a:bodyPr/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n°4: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EWTD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enforced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in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country?</a:t>
            </a:r>
          </a:p>
        </p:txBody>
      </p:sp>
      <p:graphicFrame>
        <p:nvGraphicFramePr>
          <p:cNvPr id="11" name="Grafico 10"/>
          <p:cNvGraphicFramePr/>
          <p:nvPr>
            <p:extLst>
              <p:ext uri="{D42A27DB-BD31-4B8C-83A1-F6EECF244321}">
                <p14:modId xmlns:p14="http://schemas.microsoft.com/office/powerpoint/2010/main" xmlns="" val="1921973622"/>
              </p:ext>
            </p:extLst>
          </p:nvPr>
        </p:nvGraphicFramePr>
        <p:xfrm>
          <a:off x="129091" y="1721670"/>
          <a:ext cx="4286325" cy="25237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Parentesi graffa chiusa 11"/>
          <p:cNvSpPr/>
          <p:nvPr/>
        </p:nvSpPr>
        <p:spPr>
          <a:xfrm>
            <a:off x="3948056" y="202162"/>
            <a:ext cx="53789" cy="728507"/>
          </a:xfrm>
          <a:prstGeom prst="rightBrace">
            <a:avLst/>
          </a:prstGeom>
          <a:solidFill>
            <a:schemeClr val="accent1"/>
          </a:solidFill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sellaDiTesto 12"/>
          <p:cNvSpPr txBox="1"/>
          <p:nvPr/>
        </p:nvSpPr>
        <p:spPr>
          <a:xfrm>
            <a:off x="4276166" y="243261"/>
            <a:ext cx="477370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Italy, </a:t>
            </a:r>
            <a:r>
              <a:rPr lang="it-IT" sz="1400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Spain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 Portugal, </a:t>
            </a:r>
            <a:r>
              <a:rPr lang="it-IT" sz="1400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Turkey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 France, Austria, Netherlands, Slovenia, </a:t>
            </a:r>
            <a:r>
              <a:rPr lang="it-IT" sz="1400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Croatia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 Poland, </a:t>
            </a:r>
            <a:r>
              <a:rPr lang="it-IT" sz="1400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Belgium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 Cyprus, Romania</a:t>
            </a:r>
            <a:r>
              <a:rPr lang="it-IT" sz="1400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</a:t>
            </a:r>
            <a:endParaRPr lang="it-IT" sz="1400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4415416" y="2864224"/>
            <a:ext cx="4513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NO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: Slovenia,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Turkey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and Romania</a:t>
            </a:r>
            <a:endParaRPr lang="it-IT" dirty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2" descr="FederaÃ§Ã£o Nacional dos MÃ©dico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783878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86920" y="3855344"/>
            <a:ext cx="6275245" cy="945256"/>
          </a:xfrm>
        </p:spPr>
        <p:txBody>
          <a:bodyPr>
            <a:normAutofit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n°6: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the end of a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shift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work,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there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a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compensatory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</a:t>
            </a: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3006718922"/>
              </p:ext>
            </p:extLst>
          </p:nvPr>
        </p:nvGraphicFramePr>
        <p:xfrm>
          <a:off x="765586" y="618139"/>
          <a:ext cx="3591261" cy="32372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1143099" y="484289"/>
            <a:ext cx="8139854" cy="572501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 n°5: if not fully enforced, which legal provisions are not applied?</a:t>
            </a:r>
            <a:endParaRPr lang="it-IT" i="1" dirty="0" smtClean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31" name="Grafico 30"/>
          <p:cNvGraphicFramePr/>
          <p:nvPr>
            <p:extLst>
              <p:ext uri="{D42A27DB-BD31-4B8C-83A1-F6EECF244321}">
                <p14:modId xmlns:p14="http://schemas.microsoft.com/office/powerpoint/2010/main" xmlns="" val="3177078643"/>
              </p:ext>
            </p:extLst>
          </p:nvPr>
        </p:nvGraphicFramePr>
        <p:xfrm>
          <a:off x="6739915" y="3165111"/>
          <a:ext cx="3373718" cy="3692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CasellaDiTesto 31"/>
          <p:cNvSpPr txBox="1"/>
          <p:nvPr/>
        </p:nvSpPr>
        <p:spPr>
          <a:xfrm>
            <a:off x="765587" y="4921624"/>
            <a:ext cx="4774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not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always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granted</a:t>
            </a:r>
            <a:endParaRPr lang="it-IT" i="1" dirty="0" smtClean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NO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: Poland, Romania, The Netherlands</a:t>
            </a:r>
            <a:endParaRPr lang="it-IT" dirty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9" name="Picture 2" descr="Logo CESM Co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8" name="Picture 2" descr="FederaÃ§Ã£o Nacional dos MÃ©dico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6747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478117" y="3141371"/>
            <a:ext cx="6275245" cy="945256"/>
          </a:xfrm>
        </p:spPr>
        <p:txBody>
          <a:bodyPr>
            <a:normAutofit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n°8: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if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yes,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how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many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hours do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work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continuously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 </a:t>
            </a: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2493631708"/>
              </p:ext>
            </p:extLst>
          </p:nvPr>
        </p:nvGraphicFramePr>
        <p:xfrm>
          <a:off x="6427659" y="144813"/>
          <a:ext cx="3550918" cy="3020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1143099" y="484289"/>
            <a:ext cx="5419066" cy="227551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n°7: do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find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yourself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working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more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than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13 hours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continuously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</a:t>
            </a:r>
          </a:p>
          <a:p>
            <a:pPr algn="l"/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YES</a:t>
            </a:r>
            <a:r>
              <a:rPr lang="it-IT" b="1" dirty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:</a:t>
            </a:r>
            <a:r>
              <a:rPr lang="it-IT" i="1" dirty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Portugal, Cyprus, Poland, </a:t>
            </a:r>
            <a:r>
              <a:rPr lang="it-IT" dirty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A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ustria, 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Croatia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and The Netherlands</a:t>
            </a:r>
          </a:p>
          <a:p>
            <a:pPr algn="l"/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NO: 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France,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Belgium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Spain</a:t>
            </a:r>
            <a:r>
              <a:rPr lang="it-IT" i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endParaRPr lang="it-IT" i="1" dirty="0" smtClean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l"/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Special </a:t>
            </a:r>
            <a:r>
              <a:rPr lang="it-IT" b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circumstances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Slovenia,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Spain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Italy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Turkey</a:t>
            </a:r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Romania </a:t>
            </a:r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l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sp>
        <p:nvSpPr>
          <p:cNvPr id="8" name="Fumetto 4 7"/>
          <p:cNvSpPr/>
          <p:nvPr/>
        </p:nvSpPr>
        <p:spPr>
          <a:xfrm>
            <a:off x="5304865" y="3547552"/>
            <a:ext cx="2514600" cy="995082"/>
          </a:xfrm>
          <a:prstGeom prst="cloudCallout">
            <a:avLst>
              <a:gd name="adj1" fmla="val 28365"/>
              <a:gd name="adj2" fmla="val -111824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5748618" y="3693451"/>
            <a:ext cx="16270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>
                <a:solidFill>
                  <a:srgbClr val="0070C0"/>
                </a:solidFill>
                <a:latin typeface="Comic Sans MS" panose="030F0702030302020204" pitchFamily="66" charset="0"/>
              </a:rPr>
              <a:t>From 24 up to 32 hours!</a:t>
            </a:r>
            <a:endParaRPr lang="it-IT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Sottotitolo 3"/>
          <p:cNvSpPr txBox="1">
            <a:spLocks/>
          </p:cNvSpPr>
          <p:nvPr/>
        </p:nvSpPr>
        <p:spPr>
          <a:xfrm>
            <a:off x="478117" y="4688533"/>
            <a:ext cx="7146365" cy="129540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n°9: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what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do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mean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with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exceptional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circumstances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</a:t>
            </a:r>
            <a:r>
              <a:rPr lang="en-US" i="1" dirty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emergency situations, organ transplantation and during issues related to work organization such an unexpected employee illness or staff shortages during holiday season</a:t>
            </a:r>
            <a:endParaRPr lang="it-IT" i="1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FederaÃ§Ã£o Nacional dos MÃ©dicos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12057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478117" y="3141371"/>
            <a:ext cx="6275245" cy="945256"/>
          </a:xfrm>
        </p:spPr>
        <p:txBody>
          <a:bodyPr>
            <a:normAutofit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n°11: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if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yes,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how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long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compensatory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 </a:t>
            </a: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1167483187"/>
              </p:ext>
            </p:extLst>
          </p:nvPr>
        </p:nvGraphicFramePr>
        <p:xfrm>
          <a:off x="6427659" y="144813"/>
          <a:ext cx="3550918" cy="3020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1143099" y="484289"/>
            <a:ext cx="5419066" cy="95723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n°10: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thereafter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 are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provided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with a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compensatory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</a:t>
            </a:r>
          </a:p>
          <a:p>
            <a:pPr algn="l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xmlns="" val="3873878263"/>
              </p:ext>
            </p:extLst>
          </p:nvPr>
        </p:nvGraphicFramePr>
        <p:xfrm>
          <a:off x="6067313" y="3668358"/>
          <a:ext cx="3259568" cy="246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FederaÃ§Ã£o Nacional dos MÃ©dico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4540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478117" y="3141370"/>
            <a:ext cx="6275245" cy="2334271"/>
          </a:xfrm>
        </p:spPr>
        <p:txBody>
          <a:bodyPr>
            <a:normAutofit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n°13: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if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yes, can the on-call time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follow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immediately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an hospital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shift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 </a:t>
            </a:r>
          </a:p>
          <a:p>
            <a:pPr algn="l"/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ctr"/>
            <a:r>
              <a:rPr lang="it-IT" b="1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Preconditions</a:t>
            </a:r>
            <a:r>
              <a:rPr lang="it-IT" b="1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for a deregulation from the Directive</a:t>
            </a: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2655684574"/>
              </p:ext>
            </p:extLst>
          </p:nvPr>
        </p:nvGraphicFramePr>
        <p:xfrm>
          <a:off x="6427659" y="144813"/>
          <a:ext cx="3550918" cy="3020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1143099" y="484288"/>
            <a:ext cx="5419066" cy="215383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n°12: in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country,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on-call work (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home)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used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</a:t>
            </a:r>
          </a:p>
          <a:p>
            <a:pPr algn="l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b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NO: </a:t>
            </a:r>
            <a:r>
              <a:rPr lang="it-IT" dirty="0" err="1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T</a:t>
            </a:r>
            <a:r>
              <a:rPr lang="it-IT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urkey</a:t>
            </a:r>
            <a:r>
              <a:rPr lang="it-IT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  <a:p>
            <a:pPr algn="l"/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l"/>
            <a:r>
              <a:rPr lang="it-IT" i="1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17 </a:t>
            </a:r>
            <a:r>
              <a:rPr lang="it-IT" i="1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respondents</a:t>
            </a:r>
            <a:endParaRPr lang="it-IT" i="1" dirty="0" smtClean="0">
              <a:solidFill>
                <a:schemeClr val="accent3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pPr algn="l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xmlns="" val="4154373377"/>
              </p:ext>
            </p:extLst>
          </p:nvPr>
        </p:nvGraphicFramePr>
        <p:xfrm>
          <a:off x="6753362" y="3340425"/>
          <a:ext cx="3259568" cy="2469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FederaÃ§Ã£o Nacional dos MÃ©dico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693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95238" y="3211157"/>
            <a:ext cx="4664038" cy="887506"/>
          </a:xfrm>
        </p:spPr>
        <p:txBody>
          <a:bodyPr>
            <a:normAutofit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n°15: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how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long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on-call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shift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 </a:t>
            </a:r>
          </a:p>
          <a:p>
            <a:pPr algn="l"/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3115487545"/>
              </p:ext>
            </p:extLst>
          </p:nvPr>
        </p:nvGraphicFramePr>
        <p:xfrm>
          <a:off x="6394674" y="112540"/>
          <a:ext cx="4179381" cy="3986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763793" y="484288"/>
            <a:ext cx="5798372" cy="2153835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n°14: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if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yes, in case of an on-call time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becomes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actual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work,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how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compensated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period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</a:t>
            </a:r>
          </a:p>
          <a:p>
            <a:pPr algn="l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 </a:t>
            </a:r>
          </a:p>
          <a:p>
            <a:pPr algn="ctr"/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For 7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participants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an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adequate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not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granted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very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dangerous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in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particular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because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stand-by duty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follows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u="sng" dirty="0" err="1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working</a:t>
            </a:r>
            <a:r>
              <a:rPr lang="it-IT" i="1" u="sng" dirty="0" smtClean="0">
                <a:solidFill>
                  <a:schemeClr val="accent3">
                    <a:lumMod val="50000"/>
                  </a:schemeClr>
                </a:solidFill>
                <a:latin typeface="Bookman Old Style" panose="02050604050505020204" pitchFamily="18" charset="0"/>
              </a:rPr>
              <a:t> time!</a:t>
            </a: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xmlns="" val="2576190291"/>
              </p:ext>
            </p:extLst>
          </p:nvPr>
        </p:nvGraphicFramePr>
        <p:xfrm>
          <a:off x="4711849" y="3460172"/>
          <a:ext cx="4128497" cy="3181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Freccia circolare a sinistra 1"/>
          <p:cNvSpPr/>
          <p:nvPr/>
        </p:nvSpPr>
        <p:spPr>
          <a:xfrm>
            <a:off x="10027856" y="2249909"/>
            <a:ext cx="751306" cy="1665875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333487" y="4819426"/>
            <a:ext cx="43783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In case of on call time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partially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activated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, an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interrupted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u="sng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doesn’t</a:t>
            </a:r>
            <a:r>
              <a:rPr lang="it-IT" sz="1400" u="sng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u="sng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assure</a:t>
            </a:r>
            <a:r>
              <a:rPr lang="it-IT" sz="1400" u="sng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a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physical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and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mental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recovery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  <a:endParaRPr lang="it-IT" sz="1400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98666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95238" y="3211157"/>
            <a:ext cx="4664038" cy="887506"/>
          </a:xfrm>
        </p:spPr>
        <p:txBody>
          <a:bodyPr>
            <a:normAutofit lnSpcReduction="10000"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n°17: in case of on-call time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not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worked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it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considered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resting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time?     </a:t>
            </a:r>
          </a:p>
          <a:p>
            <a:pPr algn="l"/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1673255981"/>
              </p:ext>
            </p:extLst>
          </p:nvPr>
        </p:nvGraphicFramePr>
        <p:xfrm>
          <a:off x="6394674" y="112540"/>
          <a:ext cx="4179381" cy="3986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763793" y="484288"/>
            <a:ext cx="5798372" cy="21538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n°16: in case of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only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a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period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of on-call time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actual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work,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ithe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remaining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period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of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inactivity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considered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resting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time?  </a:t>
            </a:r>
          </a:p>
          <a:p>
            <a:pPr algn="l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 </a:t>
            </a:r>
          </a:p>
          <a:p>
            <a:pPr algn="ctr"/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..</a:t>
            </a:r>
            <a:r>
              <a:rPr lang="it-IT" sz="1600" dirty="0" err="1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n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evertheless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this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fragmented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period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considered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600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sz="1600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.</a:t>
            </a: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xmlns="" val="2828776540"/>
              </p:ext>
            </p:extLst>
          </p:nvPr>
        </p:nvGraphicFramePr>
        <p:xfrm>
          <a:off x="5666571" y="3307868"/>
          <a:ext cx="4128497" cy="3181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580913" y="3994518"/>
            <a:ext cx="48732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Philosophical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or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matter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-of-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fact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: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If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I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can’t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freely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and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fully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enjoy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of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my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time,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this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considered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as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work or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rest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?</a:t>
            </a:r>
          </a:p>
          <a:p>
            <a:endParaRPr lang="it-IT" sz="1400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it-IT" sz="1400" b="1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Maztak</a:t>
            </a:r>
            <a:r>
              <a:rPr lang="it-IT" sz="1400" b="1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b="1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judgment</a:t>
            </a:r>
            <a:r>
              <a:rPr lang="it-IT" sz="1400" b="1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raise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an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issue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on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this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point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:</a:t>
            </a:r>
          </a:p>
          <a:p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How long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this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time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range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could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be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prolonged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, in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order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that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a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judge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consider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stand-by duty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as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sz="1400" dirty="0" err="1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working</a:t>
            </a:r>
            <a:r>
              <a:rPr lang="it-IT" sz="1400" dirty="0" smtClean="0">
                <a:solidFill>
                  <a:schemeClr val="accent5">
                    <a:lumMod val="50000"/>
                  </a:schemeClr>
                </a:solidFill>
                <a:latin typeface="Bookman Old Style" panose="02050604050505020204" pitchFamily="18" charset="0"/>
              </a:rPr>
              <a:t> time?</a:t>
            </a:r>
            <a:endParaRPr lang="it-IT" sz="1400" dirty="0">
              <a:solidFill>
                <a:schemeClr val="accent5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 descr="FederaÃ§Ã£o Nacional dos MÃ©dico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89484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425889" y="5698154"/>
            <a:ext cx="688490" cy="696558"/>
          </a:xfrm>
          <a:prstGeom prst="rect">
            <a:avLst/>
          </a:prstGeom>
        </p:spPr>
      </p:pic>
      <p:sp>
        <p:nvSpPr>
          <p:cNvPr id="4" name="Sottotitolo 3"/>
          <p:cNvSpPr>
            <a:spLocks noGrp="1"/>
          </p:cNvSpPr>
          <p:nvPr>
            <p:ph type="subTitle" idx="1"/>
          </p:nvPr>
        </p:nvSpPr>
        <p:spPr>
          <a:xfrm>
            <a:off x="295238" y="3211157"/>
            <a:ext cx="5158888" cy="48331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n°19: do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find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yourself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working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more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than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12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days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continuously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 </a:t>
            </a:r>
          </a:p>
          <a:p>
            <a:pPr algn="l"/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27" name="Grafico 26"/>
          <p:cNvGraphicFramePr/>
          <p:nvPr>
            <p:extLst>
              <p:ext uri="{D42A27DB-BD31-4B8C-83A1-F6EECF244321}">
                <p14:modId xmlns:p14="http://schemas.microsoft.com/office/powerpoint/2010/main" xmlns="" val="69082511"/>
              </p:ext>
            </p:extLst>
          </p:nvPr>
        </p:nvGraphicFramePr>
        <p:xfrm>
          <a:off x="6226665" y="258183"/>
          <a:ext cx="5101137" cy="28185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ottotitolo 3"/>
          <p:cNvSpPr txBox="1">
            <a:spLocks/>
          </p:cNvSpPr>
          <p:nvPr/>
        </p:nvSpPr>
        <p:spPr>
          <a:xfrm>
            <a:off x="763793" y="484289"/>
            <a:ext cx="5798372" cy="102833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n°18: are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colleagues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aware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of the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risks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(for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their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own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and for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their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patient’s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safety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)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related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to work more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than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13 hours?  </a:t>
            </a:r>
          </a:p>
          <a:p>
            <a:pPr algn="ctr"/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 </a:t>
            </a:r>
          </a:p>
        </p:txBody>
      </p:sp>
      <p:pic>
        <p:nvPicPr>
          <p:cNvPr id="10" name="Picture 2" descr="Logo CESM Col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afico 6"/>
          <p:cNvGraphicFramePr/>
          <p:nvPr>
            <p:extLst>
              <p:ext uri="{D42A27DB-BD31-4B8C-83A1-F6EECF244321}">
                <p14:modId xmlns:p14="http://schemas.microsoft.com/office/powerpoint/2010/main" xmlns="" val="1344653836"/>
              </p:ext>
            </p:extLst>
          </p:nvPr>
        </p:nvGraphicFramePr>
        <p:xfrm>
          <a:off x="5447199" y="2809861"/>
          <a:ext cx="4128497" cy="2063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" name="Sottotitolo 3"/>
          <p:cNvSpPr txBox="1">
            <a:spLocks/>
          </p:cNvSpPr>
          <p:nvPr/>
        </p:nvSpPr>
        <p:spPr>
          <a:xfrm>
            <a:off x="180339" y="4507730"/>
            <a:ext cx="4416667" cy="48397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Question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n°20: can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use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annual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leave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as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you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prefer</a:t>
            </a:r>
            <a:r>
              <a:rPr lang="it-IT" i="1" dirty="0" smtClean="0">
                <a:solidFill>
                  <a:schemeClr val="accent2">
                    <a:lumMod val="50000"/>
                  </a:schemeClr>
                </a:solidFill>
                <a:latin typeface="Bookman Old Style" panose="02050604050505020204" pitchFamily="18" charset="0"/>
              </a:rPr>
              <a:t>?     </a:t>
            </a:r>
          </a:p>
          <a:p>
            <a:pPr algn="l"/>
            <a:endParaRPr lang="it-IT" i="1" dirty="0">
              <a:solidFill>
                <a:schemeClr val="accent2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graphicFrame>
        <p:nvGraphicFramePr>
          <p:cNvPr id="12" name="Grafico 11"/>
          <p:cNvGraphicFramePr/>
          <p:nvPr>
            <p:extLst>
              <p:ext uri="{D42A27DB-BD31-4B8C-83A1-F6EECF244321}">
                <p14:modId xmlns:p14="http://schemas.microsoft.com/office/powerpoint/2010/main" xmlns="" val="3353348429"/>
              </p:ext>
            </p:extLst>
          </p:nvPr>
        </p:nvGraphicFramePr>
        <p:xfrm>
          <a:off x="4597006" y="4373919"/>
          <a:ext cx="4128497" cy="2648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xmlns="" val="113748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2800" b="1" i="1" dirty="0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Take –home </a:t>
            </a:r>
            <a:r>
              <a:rPr lang="it-IT" sz="2800" b="1" i="1" dirty="0" err="1" smtClean="0">
                <a:solidFill>
                  <a:schemeClr val="accent4">
                    <a:lumMod val="50000"/>
                  </a:schemeClr>
                </a:solidFill>
                <a:latin typeface="Bookman Old Style" panose="02050604050505020204" pitchFamily="18" charset="0"/>
              </a:rPr>
              <a:t>message</a:t>
            </a:r>
            <a:endParaRPr lang="it-IT" sz="2800" b="1" i="1" dirty="0">
              <a:solidFill>
                <a:schemeClr val="accent4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2160589"/>
            <a:ext cx="8596668" cy="2239289"/>
          </a:xfrm>
        </p:spPr>
        <p:txBody>
          <a:bodyPr/>
          <a:lstStyle/>
          <a:p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EWTD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is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not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implemented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,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mostly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regarding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compensatory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rest</a:t>
            </a:r>
            <a:endParaRPr lang="it-IT" i="1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Countries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derogate EWTD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because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of staff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shortages</a:t>
            </a:r>
            <a:endParaRPr lang="it-IT" i="1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Particular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circumstances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don’t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fit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into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the Directive.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Need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to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better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define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them</a:t>
            </a:r>
            <a:endParaRPr lang="it-IT" i="1" dirty="0" smtClean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  <a:p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Maztak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Judgement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. A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starting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it-IT" i="1" dirty="0" err="1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point</a:t>
            </a:r>
            <a:r>
              <a:rPr lang="it-IT" i="1" dirty="0" smtClean="0">
                <a:solidFill>
                  <a:schemeClr val="accent1">
                    <a:lumMod val="75000"/>
                  </a:schemeClr>
                </a:solidFill>
                <a:latin typeface="Bookman Old Style" panose="02050604050505020204" pitchFamily="18" charset="0"/>
              </a:rPr>
              <a:t>?</a:t>
            </a:r>
            <a:endParaRPr lang="it-IT" i="1" dirty="0">
              <a:solidFill>
                <a:schemeClr val="accent1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82127" y="5099125"/>
            <a:ext cx="81973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 err="1" smtClean="0">
                <a:solidFill>
                  <a:srgbClr val="00B0F0"/>
                </a:solidFill>
                <a:latin typeface="Bookman Old Style" panose="02050604050505020204" pitchFamily="18" charset="0"/>
              </a:rPr>
              <a:t>Thanks</a:t>
            </a:r>
            <a:r>
              <a:rPr lang="it-IT" sz="2000" b="1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 for </a:t>
            </a:r>
            <a:r>
              <a:rPr lang="it-IT" sz="2000" b="1" dirty="0" err="1" smtClean="0">
                <a:solidFill>
                  <a:srgbClr val="00B0F0"/>
                </a:solidFill>
                <a:latin typeface="Bookman Old Style" panose="02050604050505020204" pitchFamily="18" charset="0"/>
              </a:rPr>
              <a:t>your</a:t>
            </a:r>
            <a:r>
              <a:rPr lang="it-IT" sz="2000" b="1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 </a:t>
            </a:r>
            <a:r>
              <a:rPr lang="it-IT" sz="2000" b="1" dirty="0" err="1" smtClean="0">
                <a:solidFill>
                  <a:srgbClr val="00B0F0"/>
                </a:solidFill>
                <a:latin typeface="Bookman Old Style" panose="02050604050505020204" pitchFamily="18" charset="0"/>
              </a:rPr>
              <a:t>attention</a:t>
            </a:r>
            <a:r>
              <a:rPr lang="it-IT" sz="2000" b="1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 and </a:t>
            </a:r>
            <a:r>
              <a:rPr lang="it-IT" sz="2000" b="1" dirty="0" err="1" smtClean="0">
                <a:solidFill>
                  <a:srgbClr val="00B0F0"/>
                </a:solidFill>
                <a:latin typeface="Bookman Old Style" panose="02050604050505020204" pitchFamily="18" charset="0"/>
              </a:rPr>
              <a:t>participation</a:t>
            </a:r>
            <a:r>
              <a:rPr lang="it-IT" sz="2000" b="1" dirty="0" smtClean="0">
                <a:solidFill>
                  <a:srgbClr val="00B0F0"/>
                </a:solidFill>
                <a:latin typeface="Bookman Old Style" panose="02050604050505020204" pitchFamily="18" charset="0"/>
              </a:rPr>
              <a:t>!!</a:t>
            </a:r>
            <a:endParaRPr lang="it-IT" sz="2000" b="1" dirty="0">
              <a:solidFill>
                <a:srgbClr val="00B0F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61719" y="5686224"/>
            <a:ext cx="784004" cy="862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2" descr="Logo CESM Co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8865" y="5810400"/>
            <a:ext cx="952308" cy="909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22786" y="5816499"/>
            <a:ext cx="1714052" cy="459868"/>
          </a:xfrm>
          <a:prstGeom prst="rect">
            <a:avLst/>
          </a:prstGeom>
        </p:spPr>
      </p:pic>
      <p:pic>
        <p:nvPicPr>
          <p:cNvPr id="8" name="Picture 2" descr="FederaÃ§Ã£o Nacional dos MÃ©dico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3520" y="6093925"/>
            <a:ext cx="1396717" cy="36314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7450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Sfaccettatur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232</TotalTime>
  <Words>583</Words>
  <Application>Microsoft Office PowerPoint</Application>
  <PresentationFormat>Personalizzato</PresentationFormat>
  <Paragraphs>56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Sfaccettatura</vt:lpstr>
      <vt:lpstr>EWTD enforcement and compensatory rest</vt:lpstr>
      <vt:lpstr>18 participants   12 countries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Take –home message</vt:lpstr>
    </vt:vector>
  </TitlesOfParts>
  <Company>Administrator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EWTD enforcement and compensatory rest</dc:title>
  <dc:creator>Leonardo Li Vecchi</dc:creator>
  <cp:lastModifiedBy>Alessandra Spedicato</cp:lastModifiedBy>
  <cp:revision>33</cp:revision>
  <dcterms:created xsi:type="dcterms:W3CDTF">2018-05-30T09:17:10Z</dcterms:created>
  <dcterms:modified xsi:type="dcterms:W3CDTF">2018-06-03T14:37:29Z</dcterms:modified>
</cp:coreProperties>
</file>